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8"/>
  </p:notesMasterIdLst>
  <p:sldIdLst>
    <p:sldId id="305" r:id="rId2"/>
    <p:sldId id="306" r:id="rId3"/>
    <p:sldId id="307" r:id="rId4"/>
    <p:sldId id="319" r:id="rId5"/>
    <p:sldId id="308" r:id="rId6"/>
    <p:sldId id="310" r:id="rId7"/>
    <p:sldId id="311" r:id="rId8"/>
    <p:sldId id="301" r:id="rId9"/>
    <p:sldId id="264" r:id="rId10"/>
    <p:sldId id="297" r:id="rId11"/>
    <p:sldId id="298" r:id="rId12"/>
    <p:sldId id="313" r:id="rId13"/>
    <p:sldId id="312" r:id="rId14"/>
    <p:sldId id="321" r:id="rId15"/>
    <p:sldId id="316" r:id="rId16"/>
    <p:sldId id="304" r:id="rId1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5" autoAdjust="0"/>
    <p:restoredTop sz="94728" autoAdjust="0"/>
  </p:normalViewPr>
  <p:slideViewPr>
    <p:cSldViewPr>
      <p:cViewPr>
        <p:scale>
          <a:sx n="70" d="100"/>
          <a:sy n="70" d="100"/>
        </p:scale>
        <p:origin x="-120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4038E-EDD4-441F-8020-24BD73C3E015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B550-AC3C-42F3-8955-8DFC6F473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193E09-6A98-481E-BAD4-560C1C784E6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141A55-224B-42D2-A9B3-F15850F552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D776E-3E21-42B6-BE6C-0B1CEEF63E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66FF354-715E-40FB-A676-8928CFEBB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3569-07B2-4915-924A-2CF16E961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BA2E-B849-43F5-8981-762EDABD7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2000AEDC-2793-42D5-A398-F610D99A92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5B80E5-CBD7-424F-BB22-A23D7D329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22539-E3BA-4667-AC71-8A6786E1A7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32C11A4-8381-46C7-A327-75B89F714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62DD73F-BAD0-465B-96C6-26F57A2FCD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BDF9A3-DD8A-46D9-B027-B438924874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675083E-13F2-45EC-ADFF-6C6FA90153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04659B51-E24C-4B3A-9D68-B5EA466366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03C29B5-3DB8-472E-989C-83A2F1211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culturalassistance.com/images/logo_yes_au_pair.jpg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6800" y="2743200"/>
            <a:ext cx="7162800" cy="1676399"/>
          </a:xfrm>
        </p:spPr>
        <p:txBody>
          <a:bodyPr>
            <a:noAutofit/>
          </a:bodyPr>
          <a:lstStyle/>
          <a:p>
            <a:r>
              <a:rPr lang="en-US" sz="8800" dirty="0" smtClean="0"/>
              <a:t>WELCOME</a:t>
            </a:r>
            <a:endParaRPr lang="en-US" sz="8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Netherlands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TWO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WEEKS TRAINING IN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CEBU PHILIPPINES</a:t>
            </a:r>
            <a:endParaRPr lang="en-US" sz="2400" b="1" dirty="0"/>
          </a:p>
        </p:txBody>
      </p:sp>
      <p:pic>
        <p:nvPicPr>
          <p:cNvPr id="3079" name="Picture 7" descr="H:\DCIM\101NIKON\DSCN3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42900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:\DCIM\101NIKON\DSCN3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352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DCIM\101NIKON\DSCN3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31242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038600"/>
            <a:ext cx="3398150" cy="2498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Z:\Au pair Testimonials-Pictures\Pictures\Batch 5\DSCN28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971800"/>
            <a:ext cx="3145367" cy="235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TWO WEEKS TRAINING IN CEBU PHILIPPINES</a:t>
            </a:r>
            <a:endParaRPr lang="en-US" sz="2400" dirty="0"/>
          </a:p>
        </p:txBody>
      </p:sp>
      <p:pic>
        <p:nvPicPr>
          <p:cNvPr id="12" name="Picture 2" descr="Z:\Au pair Testimonials-Pictures\Pictures\Batch 7\DSCN3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133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656710" cy="465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H:\DCIM\101NIKON\DSCN3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00200"/>
            <a:ext cx="4114800" cy="261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Z:\Marketing Materials\pictures\mypickavi\Pictures from Trainings\January Training\P2042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038600"/>
            <a:ext cx="3886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Awarding of Certificates</a:t>
            </a:r>
            <a:br>
              <a:rPr lang="en-US" sz="2400" b="1" dirty="0" smtClean="0"/>
            </a:b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60" y="2438400"/>
            <a:ext cx="3225040" cy="277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48986"/>
            <a:ext cx="2819400" cy="242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600200"/>
            <a:ext cx="3276600" cy="25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Mylene\Pictures\4410745598_d1a499c3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038600"/>
            <a:ext cx="3505200" cy="233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requirements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Documentation requirements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Female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18 to 25 years old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Childcare experience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Single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No children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graduate of secondary school or higher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Proficiency in English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Motivation to stay in a different culture, away from home and friends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Passport size picture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National passport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Birth certificate (English &amp; original)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Certificate of no marriage (English &amp; original)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Legalization of birth certificate at the Dutch embassy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Police clearance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Medical report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3 references (2 childcare, 1 character)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Educational diploma &amp; Transcript of records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requirements?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application procedure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7975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Fill out the YES au pair application form online on www.yesaupair.com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Orientation </a:t>
            </a:r>
          </a:p>
          <a:p>
            <a:pPr lvl="1"/>
            <a:r>
              <a:rPr lang="en-US" sz="1900" dirty="0" smtClean="0">
                <a:latin typeface="Calibri" pitchFamily="34" charset="0"/>
                <a:cs typeface="Calibri" pitchFamily="34" charset="0"/>
              </a:rPr>
              <a:t>pre-screening</a:t>
            </a:r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900" dirty="0" smtClean="0">
                <a:latin typeface="Calibri" pitchFamily="34" charset="0"/>
                <a:cs typeface="Calibri" pitchFamily="34" charset="0"/>
              </a:rPr>
              <a:t>Final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screening</a:t>
            </a:r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Training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Matching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Processing of Documents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Visa Application/Embassy Interview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Departure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00400"/>
            <a:ext cx="2193131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7786688" y="1857375"/>
            <a:ext cx="428625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285875"/>
            <a:ext cx="2700338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400" b="1" dirty="0" smtClean="0">
                <a:solidFill>
                  <a:schemeClr val="bg2"/>
                </a:solidFill>
                <a:latin typeface="Arial" charset="0"/>
              </a:rPr>
              <a:t>Application via Agency</a:t>
            </a:r>
            <a:endParaRPr lang="en-PH" sz="14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4750" y="1285875"/>
            <a:ext cx="2357438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b="1">
                <a:solidFill>
                  <a:schemeClr val="bg2"/>
                </a:solidFill>
                <a:latin typeface="Arial" charset="0"/>
              </a:rPr>
              <a:t>www.yesaupair.com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000375" y="1357313"/>
            <a:ext cx="642938" cy="4286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1285875"/>
            <a:ext cx="2133600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400" b="1" dirty="0">
                <a:solidFill>
                  <a:schemeClr val="bg2"/>
                </a:solidFill>
                <a:latin typeface="Arial" charset="0"/>
              </a:rPr>
              <a:t>Info for Filipina </a:t>
            </a:r>
            <a:r>
              <a:rPr lang="en-PH" sz="1400" b="1" dirty="0" smtClean="0">
                <a:solidFill>
                  <a:schemeClr val="bg2"/>
                </a:solidFill>
                <a:latin typeface="Arial" charset="0"/>
              </a:rPr>
              <a:t>au pairs</a:t>
            </a:r>
            <a:endParaRPr lang="en-PH" sz="14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6643688" y="2428875"/>
            <a:ext cx="714375" cy="4286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29500" y="2428875"/>
            <a:ext cx="1485900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b="1">
                <a:solidFill>
                  <a:schemeClr val="bg2"/>
                </a:solidFill>
                <a:latin typeface="Arial" charset="0"/>
              </a:rPr>
              <a:t>Account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143625" y="1357313"/>
            <a:ext cx="642938" cy="4286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500" y="2428875"/>
            <a:ext cx="1428750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b="1">
                <a:solidFill>
                  <a:schemeClr val="bg2"/>
                </a:solidFill>
                <a:latin typeface="Arial" charset="0"/>
              </a:rPr>
              <a:t>Register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2428875"/>
            <a:ext cx="3981450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b="1" dirty="0">
                <a:solidFill>
                  <a:schemeClr val="bg2"/>
                </a:solidFill>
                <a:latin typeface="Arial" charset="0"/>
              </a:rPr>
              <a:t>Log  in using YOUR </a:t>
            </a:r>
          </a:p>
          <a:p>
            <a:pPr algn="ctr">
              <a:defRPr/>
            </a:pPr>
            <a:r>
              <a:rPr lang="en-PH" b="1" dirty="0">
                <a:solidFill>
                  <a:schemeClr val="bg2"/>
                </a:solidFill>
                <a:latin typeface="Arial" charset="0"/>
              </a:rPr>
              <a:t>username &amp; password</a:t>
            </a:r>
            <a:r>
              <a:rPr lang="en-PH" b="1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23" name="Right Arrow 22"/>
          <p:cNvSpPr/>
          <p:nvPr/>
        </p:nvSpPr>
        <p:spPr>
          <a:xfrm flipH="1">
            <a:off x="4357688" y="2428875"/>
            <a:ext cx="714375" cy="4286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85750" y="3000375"/>
            <a:ext cx="428625" cy="5715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3643313"/>
            <a:ext cx="1338263" cy="500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b="1" dirty="0">
                <a:solidFill>
                  <a:schemeClr val="bg2"/>
                </a:solidFill>
                <a:latin typeface="Arial" charset="0"/>
              </a:rPr>
              <a:t>Application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714500" y="3714750"/>
            <a:ext cx="642938" cy="4286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28875" y="3643313"/>
            <a:ext cx="2071688" cy="500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b="1">
                <a:solidFill>
                  <a:schemeClr val="bg2"/>
                </a:solidFill>
                <a:latin typeface="Arial" charset="0"/>
              </a:rPr>
              <a:t>Application Form</a:t>
            </a:r>
          </a:p>
        </p:txBody>
      </p:sp>
      <p:sp>
        <p:nvSpPr>
          <p:cNvPr id="30" name="Right Arrow 29"/>
          <p:cNvSpPr/>
          <p:nvPr/>
        </p:nvSpPr>
        <p:spPr>
          <a:xfrm rot="20145003">
            <a:off x="4562475" y="3551238"/>
            <a:ext cx="1214438" cy="1349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57875" y="3071813"/>
            <a:ext cx="1928813" cy="357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b="1">
                <a:solidFill>
                  <a:schemeClr val="bg2"/>
                </a:solidFill>
                <a:latin typeface="Arial" charset="0"/>
              </a:rPr>
              <a:t>Personal Details</a:t>
            </a:r>
          </a:p>
        </p:txBody>
      </p:sp>
      <p:sp>
        <p:nvSpPr>
          <p:cNvPr id="32" name="Right Arrow 31"/>
          <p:cNvSpPr/>
          <p:nvPr/>
        </p:nvSpPr>
        <p:spPr>
          <a:xfrm rot="20758714">
            <a:off x="4645025" y="3783013"/>
            <a:ext cx="1173163" cy="1143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57875" y="3500438"/>
            <a:ext cx="1928813" cy="357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b="1">
                <a:solidFill>
                  <a:schemeClr val="bg2"/>
                </a:solidFill>
                <a:latin typeface="Arial" charset="0"/>
              </a:rPr>
              <a:t>Preferences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57875" y="3929063"/>
            <a:ext cx="1928813" cy="500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b="1">
                <a:solidFill>
                  <a:schemeClr val="bg2"/>
                </a:solidFill>
                <a:latin typeface="Arial" charset="0"/>
              </a:rPr>
              <a:t>Childcare Experience</a:t>
            </a:r>
          </a:p>
        </p:txBody>
      </p:sp>
      <p:sp>
        <p:nvSpPr>
          <p:cNvPr id="35" name="Right Arrow 34"/>
          <p:cNvSpPr/>
          <p:nvPr/>
        </p:nvSpPr>
        <p:spPr>
          <a:xfrm rot="158049">
            <a:off x="4641850" y="4043363"/>
            <a:ext cx="1212850" cy="1460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1307004">
            <a:off x="4564063" y="4340225"/>
            <a:ext cx="1293812" cy="1397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57875" y="4500563"/>
            <a:ext cx="1928813" cy="357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b="1">
                <a:solidFill>
                  <a:schemeClr val="bg2"/>
                </a:solidFill>
                <a:latin typeface="Arial" charset="0"/>
              </a:rPr>
              <a:t>General Info</a:t>
            </a:r>
          </a:p>
        </p:txBody>
      </p:sp>
      <p:sp>
        <p:nvSpPr>
          <p:cNvPr id="38" name="Right Arrow 37"/>
          <p:cNvSpPr/>
          <p:nvPr/>
        </p:nvSpPr>
        <p:spPr>
          <a:xfrm rot="1995093">
            <a:off x="4425950" y="4595813"/>
            <a:ext cx="1435100" cy="1571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57875" y="4929188"/>
            <a:ext cx="1928813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b="1">
                <a:solidFill>
                  <a:schemeClr val="bg2"/>
                </a:solidFill>
                <a:latin typeface="Arial" charset="0"/>
              </a:rPr>
              <a:t>Images/Dear Family letter</a:t>
            </a:r>
          </a:p>
        </p:txBody>
      </p:sp>
      <p:sp>
        <p:nvSpPr>
          <p:cNvPr id="42" name="Horizontal Scroll 41"/>
          <p:cNvSpPr/>
          <p:nvPr/>
        </p:nvSpPr>
        <p:spPr>
          <a:xfrm>
            <a:off x="228600" y="4648200"/>
            <a:ext cx="4953000" cy="2057400"/>
          </a:xfrm>
          <a:prstGeom prst="horizontalScroll">
            <a:avLst>
              <a:gd name="adj" fmla="val 1573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PH" dirty="0">
                <a:solidFill>
                  <a:schemeClr val="bg2"/>
                </a:solidFill>
                <a:latin typeface="Arial" charset="0"/>
              </a:rPr>
              <a:t>Note: </a:t>
            </a:r>
            <a:r>
              <a:rPr lang="en-PH" sz="1400" dirty="0">
                <a:solidFill>
                  <a:schemeClr val="bg2"/>
                </a:solidFill>
                <a:latin typeface="Arial" charset="0"/>
              </a:rPr>
              <a:t>Fill in the forms completely and click SUBMIT!</a:t>
            </a:r>
          </a:p>
          <a:p>
            <a:pPr>
              <a:defRPr/>
            </a:pPr>
            <a:r>
              <a:rPr lang="en-PH" sz="1400" dirty="0">
                <a:solidFill>
                  <a:schemeClr val="bg2"/>
                </a:solidFill>
                <a:latin typeface="Arial" charset="0"/>
              </a:rPr>
              <a:t> If you have difficulty in accessing the website, search “proxy browser” in </a:t>
            </a:r>
            <a:r>
              <a:rPr lang="en-PH" sz="1400" dirty="0" smtClean="0">
                <a:solidFill>
                  <a:schemeClr val="bg2"/>
                </a:solidFill>
                <a:latin typeface="Arial" charset="0"/>
              </a:rPr>
              <a:t>Google </a:t>
            </a:r>
            <a:r>
              <a:rPr lang="en-PH" sz="1400" dirty="0">
                <a:solidFill>
                  <a:schemeClr val="bg2"/>
                </a:solidFill>
                <a:latin typeface="Arial" charset="0"/>
              </a:rPr>
              <a:t>and click the “boom proxy-free online proxy browser” or any then enter site URL www.yesaupair.com.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registration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33400" y="2133600"/>
            <a:ext cx="80772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Thank you very much for your attention!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placement partnership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dirty="0" smtClean="0">
                <a:latin typeface="Calibri" pitchFamily="34" charset="0"/>
              </a:rPr>
              <a:t>YES au pair BV	Netherlands</a:t>
            </a:r>
          </a:p>
          <a:p>
            <a:pPr algn="l" eaLnBrk="1" hangingPunct="1">
              <a:buNone/>
              <a:defRPr/>
            </a:pPr>
            <a:r>
              <a:rPr lang="en-US" dirty="0" smtClean="0">
                <a:latin typeface="Calibri" pitchFamily="34" charset="0"/>
              </a:rPr>
              <a:t>				Belgium</a:t>
            </a:r>
          </a:p>
          <a:p>
            <a:pPr algn="l" eaLnBrk="1" hangingPunct="1">
              <a:buNone/>
              <a:defRPr/>
            </a:pPr>
            <a:r>
              <a:rPr lang="en-US" dirty="0" smtClean="0">
                <a:latin typeface="Calibri" pitchFamily="34" charset="0"/>
              </a:rPr>
              <a:t>			 	Norway 								Denmark</a:t>
            </a:r>
          </a:p>
          <a:p>
            <a:pPr algn="l" eaLnBrk="1" hangingPunct="1">
              <a:buNone/>
              <a:defRPr/>
            </a:pPr>
            <a:endParaRPr lang="en-US" dirty="0" smtClean="0">
              <a:latin typeface="Calibri" pitchFamily="34" charset="0"/>
            </a:endParaRPr>
          </a:p>
          <a:p>
            <a:pPr algn="l" eaLnBrk="1" hangingPunct="1">
              <a:defRPr/>
            </a:pPr>
            <a:r>
              <a:rPr lang="en-US" dirty="0" smtClean="0">
                <a:latin typeface="Calibri" pitchFamily="34" charset="0"/>
              </a:rPr>
              <a:t>BE international Canada</a:t>
            </a:r>
          </a:p>
          <a:p>
            <a:pPr algn="l" eaLnBrk="1" hangingPunct="1">
              <a:defRPr/>
            </a:pPr>
            <a:endParaRPr lang="en-US" dirty="0" smtClean="0"/>
          </a:p>
          <a:p>
            <a:pPr algn="l" eaLnBrk="1" hangingPunct="1"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102" name="Picture 3" descr="http://www.culturalassistance.com/images/logo_yes_au_pai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86400" y="1600200"/>
            <a:ext cx="19431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Afbeelding 3" descr="iapa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800600"/>
            <a:ext cx="838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D:\inhoud usb sticks\USB DISK\logo\wyse tc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800600"/>
            <a:ext cx="1512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228600" y="52578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1200" dirty="0" smtClean="0">
                <a:latin typeface="Calibri" pitchFamily="34" charset="0"/>
              </a:rPr>
              <a:t>MEMBER </a:t>
            </a:r>
            <a:r>
              <a:rPr lang="nl-NL" sz="1200" dirty="0">
                <a:latin typeface="Calibri" pitchFamily="34" charset="0"/>
              </a:rPr>
              <a:t>OF:</a:t>
            </a: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800600"/>
            <a:ext cx="906463" cy="1143000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pic>
        <p:nvPicPr>
          <p:cNvPr id="11" name="Picture 10" descr="logo in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4800600"/>
            <a:ext cx="260985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YES placement is a professional &amp; reliable training centre</a:t>
            </a:r>
            <a:endParaRPr lang="en-US" sz="1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1800" dirty="0" smtClean="0"/>
              <a:t>YES placement offers training for Cultural Exchange programs like</a:t>
            </a:r>
            <a:endParaRPr lang="en-US" sz="1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marL="355600" indent="-355600" defTabSz="449263" eaLnBrk="0" hangingPunct="0">
              <a:buClr>
                <a:srgbClr val="84085F"/>
              </a:buClr>
              <a:buSzPct val="100000"/>
              <a:buFont typeface="Helvetica" pitchFamily="1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Helvetica" pitchFamily="1" charset="0"/>
              </a:rPr>
              <a:t>Yes placement is affiliated with Yes au pair and is:</a:t>
            </a:r>
          </a:p>
          <a:p>
            <a:pPr marL="355600" indent="-355600" defTabSz="449263" eaLnBrk="0" hangingPunct="0">
              <a:buClr>
                <a:srgbClr val="84085F"/>
              </a:buClr>
              <a:buSzPct val="100000"/>
              <a:buFont typeface="Helvetica" pitchFamily="1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dirty="0" smtClean="0">
              <a:latin typeface="Helvetica" pitchFamily="1" charset="0"/>
            </a:endParaRPr>
          </a:p>
          <a:p>
            <a:pPr marL="355600" indent="-355600" defTabSz="449263" eaLnBrk="0" hangingPunct="0">
              <a:buClr>
                <a:srgbClr val="84085F"/>
              </a:buClr>
              <a:buSzPct val="100000"/>
              <a:buFont typeface="Helvetica" pitchFamily="1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Helvetica" pitchFamily="1" charset="0"/>
              </a:rPr>
              <a:t>One of the largest au pair organizations in The Netherlands and Belgium </a:t>
            </a:r>
          </a:p>
          <a:p>
            <a:pPr marL="355600" indent="-355600" defTabSz="449263" eaLnBrk="0" hangingPunct="0">
              <a:buClr>
                <a:srgbClr val="84085F"/>
              </a:buClr>
              <a:buSzPct val="100000"/>
              <a:buFont typeface="Helvetica" pitchFamily="1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Helvetica" pitchFamily="1" charset="0"/>
              </a:rPr>
              <a:t>International Staff</a:t>
            </a:r>
          </a:p>
          <a:p>
            <a:pPr marL="355600" indent="-355600" defTabSz="449263" eaLnBrk="0" hangingPunct="0">
              <a:buClr>
                <a:srgbClr val="84085F"/>
              </a:buClr>
              <a:buSzPct val="100000"/>
              <a:buFont typeface="Helvetica" pitchFamily="1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Helvetica" pitchFamily="1" charset="0"/>
              </a:rPr>
              <a:t>Recognized by the Dutch government and IAPA and NAPO</a:t>
            </a:r>
          </a:p>
          <a:p>
            <a:pPr marL="355600" indent="-355600" defTabSz="449263" eaLnBrk="0" hangingPunct="0">
              <a:buClr>
                <a:srgbClr val="84085F"/>
              </a:buClr>
              <a:buSzPct val="100000"/>
              <a:buFont typeface="Helvetica" pitchFamily="1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Helvetica" pitchFamily="1" charset="0"/>
              </a:rPr>
              <a:t>5 years of experience</a:t>
            </a:r>
          </a:p>
          <a:p>
            <a:pPr marL="355600" indent="-355600" defTabSz="449263" eaLnBrk="0" hangingPunct="0">
              <a:buClr>
                <a:srgbClr val="84085F"/>
              </a:buClr>
              <a:buSzPct val="100000"/>
              <a:buFont typeface="Helvetica" pitchFamily="1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Helvetica" pitchFamily="1" charset="0"/>
              </a:rPr>
              <a:t>Vast support network</a:t>
            </a:r>
          </a:p>
          <a:p>
            <a:pPr marL="355600" indent="-355600" defTabSz="449263" eaLnBrk="0" hangingPunct="0">
              <a:buClr>
                <a:srgbClr val="84085F"/>
              </a:buClr>
              <a:buSzPct val="100000"/>
              <a:buFont typeface="Helvetica" pitchFamily="1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latin typeface="Helvetica" pitchFamily="1" charset="0"/>
              </a:rPr>
              <a:t>Provides a day tour in Kuala Lumpur City</a:t>
            </a:r>
            <a:endParaRPr lang="en-GB" sz="1600" b="1" dirty="0">
              <a:latin typeface="Helvetica" pitchFamily="1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Au pair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Internships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Work &amp; travel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Study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Volunteer work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YES placement?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Calibri" pitchFamily="34" charset="0"/>
                <a:cs typeface="Calibri" pitchFamily="34" charset="0"/>
              </a:rPr>
              <a:t>What is your idea about</a:t>
            </a:r>
          </a:p>
          <a:p>
            <a:pPr algn="ctr">
              <a:buNone/>
            </a:pPr>
            <a:endParaRPr lang="en-US" sz="5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5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CULTURAL EXCHANGE?</a:t>
            </a:r>
            <a:endParaRPr lang="ms-MY" sz="5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Goal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To promote intercultural understanding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Exposing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Participating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Exchanging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Exploring</a:t>
            </a:r>
          </a:p>
          <a:p>
            <a:pPr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You will </a:t>
            </a:r>
            <a:r>
              <a:rPr lang="en-US" i="1" u="sng" dirty="0" smtClean="0">
                <a:latin typeface="Calibri" pitchFamily="34" charset="0"/>
                <a:cs typeface="Calibri" pitchFamily="34" charset="0"/>
              </a:rPr>
              <a:t>not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be hired as a professional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&amp; objective</a:t>
            </a:r>
            <a:endParaRPr lang="en-US" dirty="0"/>
          </a:p>
        </p:txBody>
      </p:sp>
      <p:pic>
        <p:nvPicPr>
          <p:cNvPr id="10" name="Picture 5" descr="800px-keizersgrachtamsterdam_2e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4566">
            <a:off x="661602" y="3680127"/>
            <a:ext cx="3471284" cy="231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au pair?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72135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Is part of the host family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Assists with both childcare and household duties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Gets allowance, free meals and lodging in exchange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Will learn the language 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Gets to know the new culture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Makes international friends</a:t>
            </a:r>
          </a:p>
          <a:p>
            <a:pPr>
              <a:buFont typeface="Wingdings" pitchFamily="2" charset="2"/>
              <a:buChar char="ü"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Can stay up to one </a:t>
            </a:r>
            <a:r>
              <a:rPr lang="nl-NL" sz="3800" dirty="0" smtClean="0">
                <a:latin typeface="Calibri" pitchFamily="34" charset="0"/>
              </a:rPr>
              <a:t>year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Will travel to new destinations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Will experience many new and exciting things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Will experience personal growth</a:t>
            </a:r>
          </a:p>
          <a:p>
            <a:pPr>
              <a:buFont typeface="Wingdings" pitchFamily="2" charset="2"/>
              <a:buChar char="ü"/>
            </a:pPr>
            <a:r>
              <a:rPr lang="nl-NL" sz="3800" dirty="0" smtClean="0">
                <a:latin typeface="Calibri" pitchFamily="34" charset="0"/>
              </a:rPr>
              <a:t>Enhances her resume and future job opportunities</a:t>
            </a:r>
          </a:p>
          <a:p>
            <a:pPr>
              <a:buNone/>
            </a:pPr>
            <a:endParaRPr lang="nl-NL" sz="2800" dirty="0" smtClean="0">
              <a:latin typeface="Calibri" pitchFamily="34" charset="0"/>
            </a:endParaRPr>
          </a:p>
          <a:p>
            <a:pPr>
              <a:buNone/>
            </a:pPr>
            <a:endParaRPr lang="nl-NL" sz="2800" dirty="0" smtClean="0">
              <a:latin typeface="Calibri" pitchFamily="34" charset="0"/>
            </a:endParaRPr>
          </a:p>
          <a:p>
            <a:pPr>
              <a:buNone/>
            </a:pPr>
            <a:r>
              <a:rPr lang="nl-NL" sz="3300" i="1" dirty="0" smtClean="0">
                <a:latin typeface="Calibri" pitchFamily="34" charset="0"/>
              </a:rPr>
              <a:t>The term AU PAIR comes from the French language and literally means “on equal foot”. </a:t>
            </a:r>
            <a:endParaRPr lang="en-US" sz="3300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95600"/>
            <a:ext cx="2238375" cy="141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€ 340 allowance per month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Free round trip airfare (€ 1,300)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Free room &amp; board (€ 500 per month)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Free visa (€ 633)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Free insurance (€ 550)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Free language course (€ 275)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Free IYTC (travel discount card)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Usage of Pre-paid mobile phone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Free welcome pack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Contact numbers provided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Participation in many activities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 &amp; YES au pair days</a:t>
            </a:r>
            <a:endParaRPr lang="en-US" dirty="0"/>
          </a:p>
        </p:txBody>
      </p:sp>
      <p:pic>
        <p:nvPicPr>
          <p:cNvPr id="9221" name="Afbeelding 6" descr="DSCN54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3795212" cy="258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Afbeelding 7" descr="DSCN543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751049" cy="259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9" descr="DSC_05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603158" cy="251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eminar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524000"/>
            <a:ext cx="3751033" cy="247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Tijdelijke aanduiding voor inhoud 5" descr="Parijs 0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2590800"/>
            <a:ext cx="4353282" cy="2394305"/>
          </a:xfrm>
          <a:prstGeom prst="ellipse">
            <a:avLst/>
          </a:prstGeom>
          <a:solidFill>
            <a:schemeClr val="tx2">
              <a:alpha val="20000"/>
            </a:schemeClr>
          </a:solidFill>
          <a:ln w="25400" cap="flat" cmpd="sng" algn="ctr">
            <a:noFill/>
            <a:prstDash val="solid"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</a:t>
            </a:r>
            <a:endParaRPr lang="en-US" sz="48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weeks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503</Words>
  <Application>Microsoft Office PowerPoint</Application>
  <PresentationFormat>On-screen Show (4:3)</PresentationFormat>
  <Paragraphs>125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Orientation Netherlands</vt:lpstr>
      <vt:lpstr>YES placement partnership</vt:lpstr>
      <vt:lpstr>Why YES placement?</vt:lpstr>
      <vt:lpstr>Slide 4</vt:lpstr>
      <vt:lpstr>Goal &amp; objective</vt:lpstr>
      <vt:lpstr>What is an au pair?</vt:lpstr>
      <vt:lpstr>What are the benefits?</vt:lpstr>
      <vt:lpstr>NAPO &amp; YES au pair days</vt:lpstr>
      <vt:lpstr>Training activities</vt:lpstr>
      <vt:lpstr>  TWO WEEKS TRAINING IN CEBU PHILIPPINES</vt:lpstr>
      <vt:lpstr>TWO WEEKS TRAINING IN CEBU PHILIPPINES</vt:lpstr>
      <vt:lpstr>            Awarding of Certificates </vt:lpstr>
      <vt:lpstr>What are the requirements?</vt:lpstr>
      <vt:lpstr>General application procedure</vt:lpstr>
      <vt:lpstr>Online registration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Wizner</dc:creator>
  <cp:lastModifiedBy>Mylene</cp:lastModifiedBy>
  <cp:revision>300</cp:revision>
  <dcterms:created xsi:type="dcterms:W3CDTF">2009-05-30T02:49:38Z</dcterms:created>
  <dcterms:modified xsi:type="dcterms:W3CDTF">2011-03-17T03:09:26Z</dcterms:modified>
</cp:coreProperties>
</file>